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</p:sldMasterIdLst>
  <p:notesMasterIdLst>
    <p:notesMasterId r:id="rId28"/>
  </p:notesMasterIdLst>
  <p:handoutMasterIdLst>
    <p:handoutMasterId r:id="rId29"/>
  </p:handoutMasterIdLst>
  <p:sldIdLst>
    <p:sldId id="256" r:id="rId2"/>
    <p:sldId id="467" r:id="rId3"/>
    <p:sldId id="414" r:id="rId4"/>
    <p:sldId id="416" r:id="rId5"/>
    <p:sldId id="420" r:id="rId6"/>
    <p:sldId id="423" r:id="rId7"/>
    <p:sldId id="421" r:id="rId8"/>
    <p:sldId id="422" r:id="rId9"/>
    <p:sldId id="424" r:id="rId10"/>
    <p:sldId id="425" r:id="rId11"/>
    <p:sldId id="426" r:id="rId12"/>
    <p:sldId id="440" r:id="rId13"/>
    <p:sldId id="498" r:id="rId14"/>
    <p:sldId id="499" r:id="rId15"/>
    <p:sldId id="500" r:id="rId16"/>
    <p:sldId id="501" r:id="rId17"/>
    <p:sldId id="502" r:id="rId18"/>
    <p:sldId id="503" r:id="rId19"/>
    <p:sldId id="504" r:id="rId20"/>
    <p:sldId id="505" r:id="rId21"/>
    <p:sldId id="506" r:id="rId22"/>
    <p:sldId id="507" r:id="rId23"/>
    <p:sldId id="508" r:id="rId24"/>
    <p:sldId id="497" r:id="rId25"/>
    <p:sldId id="493" r:id="rId26"/>
    <p:sldId id="492" r:id="rId27"/>
  </p:sldIdLst>
  <p:sldSz cx="9144000" cy="6858000" type="screen4x3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33CC"/>
    <a:srgbClr val="FF3300"/>
    <a:srgbClr val="CC00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7" autoAdjust="0"/>
    <p:restoredTop sz="85565" autoAdjust="0"/>
  </p:normalViewPr>
  <p:slideViewPr>
    <p:cSldViewPr>
      <p:cViewPr varScale="1">
        <p:scale>
          <a:sx n="58" d="100"/>
          <a:sy n="58" d="100"/>
        </p:scale>
        <p:origin x="153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-2286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843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zh-CN"/>
          </a:p>
        </p:txBody>
      </p:sp>
      <p:sp>
        <p:nvSpPr>
          <p:cNvPr id="1843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1843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63AD8A4-96D0-4440-90B8-21D47B90A03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923326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20.png>
</file>

<file path=ppt/media/image3.jpe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617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zh-CN"/>
          </a:p>
        </p:txBody>
      </p:sp>
      <p:sp>
        <p:nvSpPr>
          <p:cNvPr id="1617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617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617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en-US" altLang="zh-CN"/>
          </a:p>
        </p:txBody>
      </p:sp>
      <p:sp>
        <p:nvSpPr>
          <p:cNvPr id="1617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18F7878-AFD8-4EE9-A04F-6C51BD1A2B8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07559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7D31073-D5F0-4818-A08F-A2E1B3C92312}" type="slidenum">
              <a:rPr lang="zh-CN" altLang="en-US"/>
              <a:pPr/>
              <a:t>1</a:t>
            </a:fld>
            <a:endParaRPr lang="en-US" altLang="zh-CN"/>
          </a:p>
        </p:txBody>
      </p:sp>
      <p:sp>
        <p:nvSpPr>
          <p:cNvPr id="173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3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5239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CD17F6A-24FD-47A7-90CD-2AB8A2649FFE}" type="slidenum">
              <a:rPr lang="zh-CN" altLang="en-US"/>
              <a:pPr/>
              <a:t>‹#›</a:t>
            </a:fld>
            <a:r>
              <a:rPr lang="en-US" altLang="zh-CN"/>
              <a:t>/39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69C00CF-FF22-46D3-AA98-2A3D0C1263A3}" type="slidenum">
              <a:rPr lang="zh-CN" altLang="en-US" smtClean="0"/>
              <a:pPr/>
              <a:t>‹#›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7744EA-4F93-4E89-A528-916923B51044}" type="slidenum">
              <a:rPr lang="zh-CN" altLang="en-US" smtClean="0"/>
              <a:pPr/>
              <a:t>‹#›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8D2D02D-417B-4D30-9288-1419C9EA9F23}" type="slidenum">
              <a:rPr lang="zh-CN" altLang="en-US" smtClean="0"/>
              <a:pPr/>
              <a:t>‹#›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EB4B166-1A86-4F3D-860C-2C8F3E81F27B}" type="slidenum">
              <a:rPr lang="zh-CN" altLang="en-US" smtClean="0"/>
              <a:pPr/>
              <a:t>‹#›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7B74738-9CF3-4EB1-B048-538146A4C29F}" type="slidenum">
              <a:rPr lang="zh-CN" altLang="en-US" smtClean="0"/>
              <a:pPr/>
              <a:t>‹#›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.v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 New Roman" pitchFamily="18" charset="0"/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866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Times New Roman" pitchFamily="18" charset="0"/>
                <a:ea typeface="宋体" pitchFamily="2" charset="-122"/>
              </a:defRPr>
            </a:lvl1pPr>
          </a:lstStyle>
          <a:p>
            <a:fld id="{81643D68-EC48-4D7E-A7C9-276D45C0EEDA}" type="slidenum">
              <a:rPr lang="zh-CN" altLang="en-US" smtClean="0"/>
              <a:pPr/>
              <a:t>‹#›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graphicFrame>
        <p:nvGraphicFramePr>
          <p:cNvPr id="43015" name="Object 7"/>
          <p:cNvGraphicFramePr>
            <a:graphicFrameLocks noChangeAspect="1"/>
          </p:cNvGraphicFramePr>
          <p:nvPr/>
        </p:nvGraphicFramePr>
        <p:xfrm>
          <a:off x="7696200" y="5753100"/>
          <a:ext cx="1117600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6" name="Image" r:id="rId9" imgW="4066361" imgH="2541475" progId="">
                  <p:embed/>
                </p:oleObj>
              </mc:Choice>
              <mc:Fallback>
                <p:oleObj name="Image" r:id="rId9" imgW="4066361" imgH="2541475" progId="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96200" y="5753100"/>
                        <a:ext cx="1117600" cy="698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BE0E3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8" name="Text Box 10"/>
          <p:cNvSpPr txBox="1">
            <a:spLocks noChangeArrowheads="1"/>
          </p:cNvSpPr>
          <p:nvPr/>
        </p:nvSpPr>
        <p:spPr bwMode="auto">
          <a:xfrm>
            <a:off x="5943600" y="609600"/>
            <a:ext cx="25717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l"/>
            <a:r>
              <a:rPr lang="zh-CN" altLang="en-US">
                <a:solidFill>
                  <a:schemeClr val="bg2"/>
                </a:solidFill>
                <a:latin typeface="Lucida Sans" pitchFamily="34" charset="0"/>
                <a:ea typeface="宋体" pitchFamily="2" charset="-122"/>
              </a:rPr>
              <a:t> </a:t>
            </a:r>
          </a:p>
        </p:txBody>
      </p:sp>
      <p:sp>
        <p:nvSpPr>
          <p:cNvPr id="43019" name="Rectangle 11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Fill in</a:t>
            </a:r>
          </a:p>
        </p:txBody>
      </p:sp>
      <p:sp>
        <p:nvSpPr>
          <p:cNvPr id="43020" name="Rectangle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76400"/>
            <a:ext cx="81534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pic>
        <p:nvPicPr>
          <p:cNvPr id="43022" name="Picture 14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1143000" y="990600"/>
            <a:ext cx="6973888" cy="187325"/>
          </a:xfrm>
          <a:prstGeom prst="rect">
            <a:avLst/>
          </a:prstGeom>
          <a:noFill/>
        </p:spPr>
      </p:pic>
      <p:sp>
        <p:nvSpPr>
          <p:cNvPr id="43024" name="Text Box 16"/>
          <p:cNvSpPr txBox="1">
            <a:spLocks noChangeArrowheads="1"/>
          </p:cNvSpPr>
          <p:nvPr/>
        </p:nvSpPr>
        <p:spPr bwMode="auto">
          <a:xfrm>
            <a:off x="533400" y="1524000"/>
            <a:ext cx="80010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endParaRPr lang="zh-CN" altLang="en-US" sz="2800">
              <a:ea typeface="宋体" pitchFamily="2" charset="-122"/>
            </a:endParaRPr>
          </a:p>
        </p:txBody>
      </p:sp>
      <p:pic>
        <p:nvPicPr>
          <p:cNvPr id="43030" name="Picture 22" descr="0080020691001280270414"/>
          <p:cNvPicPr>
            <a:picLocks noChangeAspect="1" noChangeArrowheads="1"/>
          </p:cNvPicPr>
          <p:nvPr userDrawn="1"/>
        </p:nvPicPr>
        <p:blipFill>
          <a:blip r:embed="rId12"/>
          <a:srcRect l="13731" r="69485"/>
          <a:stretch>
            <a:fillRect/>
          </a:stretch>
        </p:blipFill>
        <p:spPr bwMode="auto">
          <a:xfrm>
            <a:off x="76200" y="87313"/>
            <a:ext cx="838200" cy="903287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4" r:id="rId4"/>
    <p:sldLayoutId id="2147483655" r:id="rId5"/>
    <p:sldLayoutId id="2147483656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200">
          <a:solidFill>
            <a:schemeClr val="bg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3200">
          <a:solidFill>
            <a:schemeClr val="bg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Lucida Sans Unicode" pitchFamily="34" charset="0"/>
          <a:cs typeface="Lucida Sans Unicode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3200">
          <a:solidFill>
            <a:schemeClr val="bg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Lucida Sans Unicode" pitchFamily="34" charset="0"/>
          <a:cs typeface="Lucida Sans Unicode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3200">
          <a:solidFill>
            <a:schemeClr val="bg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Lucida Sans Unicode" pitchFamily="34" charset="0"/>
          <a:cs typeface="Lucida Sans Unicode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3200">
          <a:solidFill>
            <a:schemeClr val="bg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Lucida Sans Unicode" pitchFamily="34" charset="0"/>
          <a:cs typeface="Lucida Sans Unicode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bg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Lucida Sans Unicode" pitchFamily="34" charset="0"/>
          <a:cs typeface="Lucida Sans Unicode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bg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Lucida Sans Unicode" pitchFamily="34" charset="0"/>
          <a:cs typeface="Lucida Sans Unicode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bg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Lucida Sans Unicode" pitchFamily="34" charset="0"/>
          <a:cs typeface="Lucida Sans Unicode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bg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Lucida Sans Unicode" pitchFamily="34" charset="0"/>
          <a:cs typeface="Lucida Sans Unicode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Blip>
          <a:blip r:embed="rId13"/>
        </a:buBlip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Blip>
          <a:blip r:embed="rId13"/>
        </a:buBlip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Blip>
          <a:blip r:embed="rId13"/>
        </a:buBlip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Blip>
          <a:blip r:embed="rId13"/>
        </a:buBlip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Blip>
          <a:blip r:embed="rId13"/>
        </a:buBlip>
        <a:defRPr sz="16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Blip>
          <a:blip r:embed="rId13"/>
        </a:buBlip>
        <a:defRPr sz="16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Blip>
          <a:blip r:embed="rId13"/>
        </a:buBlip>
        <a:defRPr sz="16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Blip>
          <a:blip r:embed="rId13"/>
        </a:buBlip>
        <a:defRPr sz="16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Blip>
          <a:blip r:embed="rId13"/>
        </a:buBlip>
        <a:defRPr sz="16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752600"/>
            <a:ext cx="8305800" cy="1470025"/>
          </a:xfrm>
        </p:spPr>
        <p:txBody>
          <a:bodyPr/>
          <a:lstStyle/>
          <a:p>
            <a:r>
              <a:rPr lang="zh-CN" altLang="en-US" sz="4800" dirty="0" smtClean="0">
                <a:ea typeface="宋体" pitchFamily="2" charset="-122"/>
              </a:rPr>
              <a:t>数据库实用技术</a:t>
            </a:r>
            <a:endParaRPr lang="en-US" altLang="zh-CN" sz="4800" dirty="0">
              <a:ea typeface="宋体" pitchFamily="2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553200" cy="2209800"/>
          </a:xfrm>
        </p:spPr>
        <p:txBody>
          <a:bodyPr/>
          <a:lstStyle/>
          <a:p>
            <a:r>
              <a:rPr lang="zh-CN" altLang="en-US" sz="3200" dirty="0" smtClean="0"/>
              <a:t>丁艳辉</a:t>
            </a:r>
            <a:endParaRPr lang="en-US" altLang="zh-CN" sz="3200" dirty="0" smtClean="0"/>
          </a:p>
          <a:p>
            <a:endParaRPr lang="en-US" altLang="zh-CN" dirty="0" smtClean="0"/>
          </a:p>
          <a:p>
            <a:r>
              <a:rPr lang="zh-CN" altLang="en-US" sz="3200" dirty="0" smtClean="0"/>
              <a:t>山东师范大学</a:t>
            </a:r>
            <a:endParaRPr lang="en-US" altLang="zh-CN" sz="3200" dirty="0" smtClean="0"/>
          </a:p>
          <a:p>
            <a:r>
              <a:rPr lang="en-US" altLang="zh-CN" sz="3200" dirty="0" smtClean="0"/>
              <a:t>2020</a:t>
            </a:r>
            <a:r>
              <a:rPr lang="zh-CN" altLang="en-US" sz="3200" dirty="0" smtClean="0"/>
              <a:t>年</a:t>
            </a:r>
            <a:r>
              <a:rPr lang="en-US" altLang="zh-CN" sz="3200" dirty="0" smtClean="0"/>
              <a:t>09</a:t>
            </a:r>
            <a:r>
              <a:rPr lang="zh-CN" altLang="en-US" sz="3200" dirty="0" smtClean="0"/>
              <a:t>月</a:t>
            </a:r>
            <a:endParaRPr lang="en-US" altLang="zh-CN" sz="3200" dirty="0" smtClean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1. </a:t>
            </a:r>
            <a:r>
              <a:rPr lang="zh-CN" altLang="en-US" dirty="0" smtClean="0"/>
              <a:t>磁盘及文件管理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10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sp>
        <p:nvSpPr>
          <p:cNvPr id="7" name="矩形 6"/>
          <p:cNvSpPr/>
          <p:nvPr/>
        </p:nvSpPr>
        <p:spPr>
          <a:xfrm>
            <a:off x="762000" y="1295400"/>
            <a:ext cx="815340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317500" algn="l"/>
            <a:r>
              <a:rPr lang="en-US" altLang="zh-CN" sz="1600" b="1" dirty="0" err="1" smtClean="0">
                <a:solidFill>
                  <a:srgbClr val="7F0055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publicclass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FileTest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{</a:t>
            </a:r>
            <a:endParaRPr lang="en-US" altLang="zh-CN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en-US" altLang="zh-CN" sz="1600" b="1" dirty="0" err="1" smtClean="0">
                <a:solidFill>
                  <a:srgbClr val="7F0055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publicstaticvoid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main(String[] </a:t>
            </a:r>
            <a:r>
              <a:rPr lang="en-US" altLang="zh-CN" sz="1600" dirty="0" err="1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args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) </a:t>
            </a:r>
            <a:r>
              <a:rPr lang="en-US" altLang="zh-CN" sz="1600" b="1" dirty="0" smtClean="0">
                <a:solidFill>
                  <a:srgbClr val="7F0055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throws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IOException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{</a:t>
            </a:r>
            <a:endParaRPr lang="en-US" altLang="zh-CN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SimpleDB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db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= </a:t>
            </a:r>
            <a:r>
              <a:rPr lang="en-US" altLang="zh-CN" sz="1600" b="1" dirty="0" smtClean="0">
                <a:solidFill>
                  <a:srgbClr val="7F0055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new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SimpleDB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(</a:t>
            </a:r>
            <a:r>
              <a:rPr lang="en-US" altLang="zh-CN" sz="1600" dirty="0" smtClean="0">
                <a:solidFill>
                  <a:srgbClr val="2A00F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"</a:t>
            </a:r>
            <a:r>
              <a:rPr lang="en-US" altLang="zh-CN" sz="1600" dirty="0" err="1" smtClean="0">
                <a:solidFill>
                  <a:srgbClr val="2A00F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testDB</a:t>
            </a:r>
            <a:r>
              <a:rPr lang="en-US" altLang="zh-CN" sz="1600" dirty="0" smtClean="0">
                <a:solidFill>
                  <a:srgbClr val="2A00F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"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, 400, 8); 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//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创建数据库对象</a:t>
            </a:r>
            <a:endParaRPr lang="zh-CN" altLang="en-US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zh-CN" altLang="en-US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FileMgr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fm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= </a:t>
            </a:r>
            <a:r>
              <a:rPr lang="en-US" altLang="zh-CN" sz="1600" dirty="0" err="1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db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.fileMgr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(); 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//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创建文件管理器</a:t>
            </a:r>
            <a:endParaRPr lang="zh-CN" altLang="en-US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zh-CN" altLang="en-US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BlockId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</a:t>
            </a:r>
            <a:r>
              <a:rPr lang="en-US" altLang="zh-CN" sz="1600" dirty="0" err="1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blk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= </a:t>
            </a:r>
            <a:r>
              <a:rPr lang="en-US" altLang="zh-CN" sz="1600" b="1" dirty="0" smtClean="0">
                <a:solidFill>
                  <a:srgbClr val="7F0055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new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BlockId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(</a:t>
            </a:r>
            <a:r>
              <a:rPr lang="en-US" altLang="zh-CN" sz="1600" dirty="0" smtClean="0">
                <a:solidFill>
                  <a:srgbClr val="2A00F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"</a:t>
            </a:r>
            <a:r>
              <a:rPr lang="en-US" altLang="zh-CN" sz="1600" dirty="0" err="1" smtClean="0">
                <a:solidFill>
                  <a:srgbClr val="2A00F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testDB_datafile</a:t>
            </a:r>
            <a:r>
              <a:rPr lang="en-US" altLang="zh-CN" sz="1600" dirty="0" smtClean="0">
                <a:solidFill>
                  <a:srgbClr val="2A00F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"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, 0);  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//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创建块对象</a:t>
            </a:r>
            <a:endParaRPr lang="zh-CN" altLang="en-US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en-US" altLang="zh-CN" sz="1600" b="1" dirty="0" smtClean="0">
                <a:solidFill>
                  <a:srgbClr val="7F0055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int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pos1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= 10;  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//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操作的位置</a:t>
            </a:r>
            <a:endParaRPr lang="zh-CN" altLang="en-US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zh-CN" altLang="en-US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Page 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p1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= </a:t>
            </a:r>
            <a:r>
              <a:rPr lang="en-US" altLang="zh-CN" sz="1600" b="1" dirty="0" smtClean="0">
                <a:solidFill>
                  <a:srgbClr val="7F0055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new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Page(</a:t>
            </a:r>
            <a:r>
              <a:rPr lang="en-US" altLang="zh-CN" sz="1600" dirty="0" err="1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fm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.blockSize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());  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// 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创建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Page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对象</a:t>
            </a:r>
            <a:endParaRPr lang="zh-CN" altLang="en-US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p1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.setString(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pos1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, </a:t>
            </a:r>
            <a:r>
              <a:rPr lang="en-US" altLang="zh-CN" sz="1600" dirty="0" smtClean="0">
                <a:solidFill>
                  <a:srgbClr val="2A00F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“Hello </a:t>
            </a:r>
            <a:r>
              <a:rPr lang="en-US" altLang="zh-CN" sz="1600" dirty="0" err="1" smtClean="0">
                <a:solidFill>
                  <a:srgbClr val="2A00F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iDatabase</a:t>
            </a:r>
            <a:r>
              <a:rPr lang="en-US" altLang="zh-CN" sz="1600" dirty="0" smtClean="0">
                <a:solidFill>
                  <a:srgbClr val="2A00F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!”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);  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// 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在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Page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对象中，指定位 </a:t>
            </a:r>
            <a:endParaRPr lang="en-US" altLang="zh-CN" sz="1600" dirty="0" smtClean="0">
              <a:solidFill>
                <a:srgbClr val="3F7F5F"/>
              </a:solidFill>
              <a:latin typeface="Consolas" pitchFamily="49" charset="0"/>
              <a:ea typeface="宋体" pitchFamily="2" charset="-122"/>
              <a:cs typeface="Consolas" pitchFamily="49" charset="0"/>
            </a:endParaRPr>
          </a:p>
          <a:p>
            <a:pPr lvl="0" indent="317500" algn="l" eaLnBrk="0" hangingPunct="0"/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                                             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置，写入指定值</a:t>
            </a:r>
            <a:endParaRPr lang="zh-CN" altLang="en-US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</a:t>
            </a:r>
            <a:r>
              <a:rPr lang="en-US" altLang="zh-CN" sz="1600" dirty="0" err="1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fm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.write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(</a:t>
            </a:r>
            <a:r>
              <a:rPr lang="en-US" altLang="zh-CN" sz="1600" dirty="0" err="1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blk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, 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p1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);  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//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将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Page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对象写入物理块</a:t>
            </a:r>
            <a:endParaRPr lang="zh-CN" altLang="en-US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zh-CN" altLang="en-US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Page 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p2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= </a:t>
            </a:r>
            <a:r>
              <a:rPr lang="en-US" altLang="zh-CN" sz="1600" b="1" dirty="0" smtClean="0">
                <a:solidFill>
                  <a:srgbClr val="7F0055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new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Page(</a:t>
            </a:r>
            <a:r>
              <a:rPr lang="en-US" altLang="zh-CN" sz="1600" dirty="0" err="1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fm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.blockSize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());  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//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创建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Page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对象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p2</a:t>
            </a:r>
            <a:endParaRPr lang="en-US" altLang="zh-CN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</a:t>
            </a:r>
            <a:r>
              <a:rPr lang="en-US" altLang="zh-CN" sz="1600" dirty="0" err="1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fm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.read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(</a:t>
            </a:r>
            <a:r>
              <a:rPr lang="en-US" altLang="zh-CN" sz="1600" dirty="0" err="1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blk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, 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p2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);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// 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将物理块中的内容读入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p2</a:t>
            </a:r>
            <a:endParaRPr lang="en-US" altLang="zh-CN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System.</a:t>
            </a:r>
            <a:r>
              <a:rPr lang="en-US" altLang="zh-CN" sz="1600" b="1" i="1" dirty="0" err="1" smtClean="0">
                <a:solidFill>
                  <a:srgbClr val="0000C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out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.println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(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p2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.getString(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pos1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));  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// 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输出</a:t>
            </a:r>
            <a:r>
              <a:rPr lang="en-US" altLang="zh-CN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p2</a:t>
            </a:r>
            <a:r>
              <a:rPr lang="zh-CN" altLang="en-US" sz="1600" dirty="0" smtClean="0">
                <a:solidFill>
                  <a:srgbClr val="3F7F5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对象中的内容</a:t>
            </a:r>
            <a:endParaRPr lang="zh-CN" altLang="en-US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System.</a:t>
            </a:r>
            <a:r>
              <a:rPr lang="en-US" altLang="zh-CN" sz="1600" b="1" i="1" dirty="0" err="1" smtClean="0">
                <a:solidFill>
                  <a:srgbClr val="0000C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out</a:t>
            </a:r>
            <a:r>
              <a:rPr lang="en-US" altLang="zh-CN" sz="1600" dirty="0" err="1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.println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(</a:t>
            </a:r>
            <a:r>
              <a:rPr lang="en-US" altLang="zh-CN" sz="1600" dirty="0" smtClean="0">
                <a:solidFill>
                  <a:srgbClr val="2A00F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"offset "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+ 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pos1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+ </a:t>
            </a:r>
            <a:r>
              <a:rPr lang="en-US" altLang="zh-CN" sz="1600" dirty="0" smtClean="0">
                <a:solidFill>
                  <a:srgbClr val="2A00FF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" contains "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+ </a:t>
            </a:r>
            <a:endParaRPr lang="en-US" altLang="zh-CN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   p2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.getString(</a:t>
            </a:r>
            <a:r>
              <a:rPr lang="en-US" altLang="zh-CN" sz="1600" dirty="0" smtClean="0">
                <a:solidFill>
                  <a:srgbClr val="6A3E3E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pos1</a:t>
            </a:r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));</a:t>
            </a:r>
            <a:endParaRPr lang="en-US" altLang="zh-CN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   }</a:t>
            </a:r>
            <a:endParaRPr lang="en-US" altLang="zh-CN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lvl="0" indent="317500" algn="l" eaLnBrk="0" hangingPunct="0"/>
            <a:r>
              <a:rPr lang="en-US" altLang="zh-CN" sz="1600" dirty="0" smtClean="0">
                <a:solidFill>
                  <a:srgbClr val="000000"/>
                </a:solidFill>
                <a:latin typeface="Consolas" pitchFamily="49" charset="0"/>
                <a:ea typeface="宋体" pitchFamily="2" charset="-122"/>
                <a:cs typeface="Consolas" pitchFamily="49" charset="0"/>
              </a:rPr>
              <a:t>}</a:t>
            </a:r>
            <a:endParaRPr lang="en-US" altLang="zh-CN" sz="1600" dirty="0" smtClean="0">
              <a:solidFill>
                <a:srgbClr val="000000"/>
              </a:solidFill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1. </a:t>
            </a:r>
            <a:r>
              <a:rPr lang="zh-CN" altLang="en-US" dirty="0" smtClean="0"/>
              <a:t>磁盘及文件管理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11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pic>
        <p:nvPicPr>
          <p:cNvPr id="5" name="内容占位符 4" descr="G:\QQRecFile\MobileFile\0NG5~}`%D0XE3U[REZ4UX3D.png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219200" y="3581400"/>
            <a:ext cx="594360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909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95400" y="1447800"/>
            <a:ext cx="5768482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zh-CN" dirty="0" smtClean="0"/>
              <a:t>1.</a:t>
            </a:r>
            <a:r>
              <a:rPr lang="zh-CN" altLang="en-US" dirty="0" smtClean="0"/>
              <a:t>磁盘及文件管理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备注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47800"/>
            <a:ext cx="8153400" cy="1143000"/>
          </a:xfrm>
        </p:spPr>
        <p:txBody>
          <a:bodyPr/>
          <a:lstStyle/>
          <a:p>
            <a:r>
              <a:rPr lang="zh-CN" altLang="en-US" dirty="0" smtClean="0"/>
              <a:t>该例子主要使用三个类，分别为，</a:t>
            </a:r>
            <a:r>
              <a:rPr lang="en-US" dirty="0" err="1" smtClean="0"/>
              <a:t>BlockId</a:t>
            </a:r>
            <a:r>
              <a:rPr lang="en-US" dirty="0" smtClean="0"/>
              <a:t> ,Page, </a:t>
            </a:r>
            <a:r>
              <a:rPr lang="en-US" dirty="0" err="1" smtClean="0"/>
              <a:t>FileMgr</a:t>
            </a:r>
            <a:endParaRPr lang="en-US" dirty="0" smtClean="0"/>
          </a:p>
          <a:p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12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pic>
        <p:nvPicPr>
          <p:cNvPr id="10035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2667000"/>
            <a:ext cx="3695700" cy="82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035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7175" y="3962400"/>
            <a:ext cx="3781425" cy="158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035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648200" y="3505200"/>
            <a:ext cx="3817471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2. </a:t>
            </a:r>
            <a:r>
              <a:rPr lang="zh-CN" altLang="en-US" dirty="0" smtClean="0"/>
              <a:t>内存管理</a:t>
            </a:r>
            <a:r>
              <a:rPr lang="en-US" altLang="zh-CN" dirty="0" smtClean="0"/>
              <a:t>—</a:t>
            </a:r>
            <a:r>
              <a:rPr lang="zh-CN" altLang="en-US" dirty="0" smtClean="0"/>
              <a:t>日志管理器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提出问题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分析问题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解决问题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13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75215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2. </a:t>
            </a:r>
            <a:r>
              <a:rPr lang="zh-CN" altLang="en-US" dirty="0" smtClean="0"/>
              <a:t>实现日志管理器</a:t>
            </a:r>
            <a:r>
              <a:rPr lang="en-US" altLang="zh-CN" dirty="0" smtClean="0"/>
              <a:t>—</a:t>
            </a:r>
            <a:r>
              <a:rPr lang="zh-CN" altLang="en-US" dirty="0" smtClean="0"/>
              <a:t>提出问题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日志管理器，无需理解日志记录的内容（由恢复管理器进行管理），仅仅是将日志文件看成一个不断增长的日志记录序列。</a:t>
            </a:r>
            <a:endParaRPr lang="en-US" altLang="zh-CN" dirty="0" smtClean="0"/>
          </a:p>
          <a:p>
            <a:endParaRPr lang="zh-CN" altLang="en-US" dirty="0" smtClean="0"/>
          </a:p>
          <a:p>
            <a:r>
              <a:rPr lang="zh-CN" altLang="en-US" dirty="0" smtClean="0"/>
              <a:t>日志文件中存储的内容远大于物理内存的大小，如何借助于内存实现日志文件的管理（读或写）过程。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14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87099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举例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15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97485" y="2209800"/>
          <a:ext cx="3155315" cy="625158"/>
        </p:xfrm>
        <a:graphic>
          <a:graphicData uri="http://schemas.openxmlformats.org/drawingml/2006/table">
            <a:tbl>
              <a:tblPr/>
              <a:tblGrid>
                <a:gridCol w="540842"/>
                <a:gridCol w="1036014"/>
                <a:gridCol w="781217"/>
                <a:gridCol w="797242"/>
              </a:tblGrid>
              <a:tr h="62515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latin typeface="Calibri"/>
                          <a:ea typeface="宋体"/>
                          <a:cs typeface="Times New Roman"/>
                        </a:rPr>
                        <a:t>R1</a:t>
                      </a:r>
                      <a:endParaRPr lang="zh-CN" sz="20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latin typeface="Calibri"/>
                          <a:ea typeface="宋体"/>
                          <a:cs typeface="Times New Roman"/>
                        </a:rPr>
                        <a:t>R2</a:t>
                      </a:r>
                      <a:endParaRPr lang="zh-CN" sz="20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latin typeface="Calibri"/>
                          <a:ea typeface="宋体"/>
                          <a:cs typeface="Times New Roman"/>
                        </a:rPr>
                        <a:t>R3</a:t>
                      </a:r>
                      <a:endParaRPr lang="zh-CN" sz="20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latin typeface="Calibri"/>
                          <a:ea typeface="宋体"/>
                          <a:cs typeface="Times New Roman"/>
                        </a:rPr>
                        <a:t>R4</a:t>
                      </a:r>
                      <a:endParaRPr lang="zh-CN" sz="20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矩形 7"/>
          <p:cNvSpPr/>
          <p:nvPr/>
        </p:nvSpPr>
        <p:spPr>
          <a:xfrm>
            <a:off x="121285" y="1600200"/>
            <a:ext cx="1069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/>
              <a:t>磁盘块</a:t>
            </a:r>
            <a:r>
              <a:rPr lang="en-US" altLang="zh-CN" b="1" dirty="0" smtClean="0"/>
              <a:t>0</a:t>
            </a:r>
            <a:r>
              <a:rPr lang="en-US" altLang="zh-CN" dirty="0" smtClean="0"/>
              <a:t> 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197485" y="4038601"/>
          <a:ext cx="3124199" cy="609600"/>
        </p:xfrm>
        <a:graphic>
          <a:graphicData uri="http://schemas.openxmlformats.org/drawingml/2006/table">
            <a:tbl>
              <a:tblPr/>
              <a:tblGrid>
                <a:gridCol w="985336"/>
                <a:gridCol w="1124966"/>
                <a:gridCol w="1013897"/>
              </a:tblGrid>
              <a:tr h="6096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latin typeface="Calibri"/>
                          <a:ea typeface="宋体"/>
                          <a:cs typeface="Times New Roman"/>
                        </a:rPr>
                        <a:t>R5</a:t>
                      </a:r>
                      <a:endParaRPr lang="zh-CN" sz="20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latin typeface="Calibri"/>
                          <a:ea typeface="宋体"/>
                          <a:cs typeface="Times New Roman"/>
                        </a:rPr>
                        <a:t>R6</a:t>
                      </a:r>
                      <a:endParaRPr lang="zh-CN" sz="20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latin typeface="Calibri"/>
                          <a:ea typeface="宋体"/>
                          <a:cs typeface="Times New Roman"/>
                        </a:rPr>
                        <a:t>R7</a:t>
                      </a:r>
                      <a:endParaRPr lang="zh-CN" sz="20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121285" y="3429000"/>
            <a:ext cx="1069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/>
              <a:t>磁盘块</a:t>
            </a:r>
            <a:r>
              <a:rPr lang="en-US" altLang="zh-CN" b="1" dirty="0" smtClean="0"/>
              <a:t>1</a:t>
            </a:r>
            <a:r>
              <a:rPr lang="en-US" altLang="zh-CN" dirty="0" smtClean="0"/>
              <a:t> </a:t>
            </a:r>
          </a:p>
        </p:txBody>
      </p:sp>
      <p:sp>
        <p:nvSpPr>
          <p:cNvPr id="11" name="矩形 10"/>
          <p:cNvSpPr/>
          <p:nvPr/>
        </p:nvSpPr>
        <p:spPr>
          <a:xfrm>
            <a:off x="121285" y="5029200"/>
            <a:ext cx="1069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/>
              <a:t>磁盘块</a:t>
            </a:r>
            <a:r>
              <a:rPr lang="en-US" altLang="zh-CN" b="1" dirty="0" smtClean="0"/>
              <a:t>2</a:t>
            </a:r>
            <a:r>
              <a:rPr lang="en-US" altLang="zh-CN" dirty="0" smtClean="0"/>
              <a:t> </a:t>
            </a:r>
          </a:p>
        </p:txBody>
      </p:sp>
      <p:graphicFrame>
        <p:nvGraphicFramePr>
          <p:cNvPr id="12" name="表格 11"/>
          <p:cNvGraphicFramePr>
            <a:graphicFrameLocks noGrp="1"/>
          </p:cNvGraphicFramePr>
          <p:nvPr/>
        </p:nvGraphicFramePr>
        <p:xfrm>
          <a:off x="121285" y="5638800"/>
          <a:ext cx="3200400" cy="533400"/>
        </p:xfrm>
        <a:graphic>
          <a:graphicData uri="http://schemas.openxmlformats.org/drawingml/2006/table">
            <a:tbl>
              <a:tblPr/>
              <a:tblGrid>
                <a:gridCol w="691978"/>
                <a:gridCol w="2508422"/>
              </a:tblGrid>
              <a:tr h="533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latin typeface="Calibri"/>
                          <a:ea typeface="宋体"/>
                          <a:cs typeface="Times New Roman"/>
                        </a:rPr>
                        <a:t>R8</a:t>
                      </a:r>
                      <a:endParaRPr lang="zh-CN" sz="20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zh-CN" sz="20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矩形 12"/>
          <p:cNvSpPr/>
          <p:nvPr/>
        </p:nvSpPr>
        <p:spPr>
          <a:xfrm>
            <a:off x="5715000" y="1600200"/>
            <a:ext cx="16850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/>
              <a:t>内存</a:t>
            </a:r>
            <a:r>
              <a:rPr lang="en-US" altLang="zh-CN" sz="2000" b="1" dirty="0" err="1" smtClean="0"/>
              <a:t>logpage</a:t>
            </a:r>
            <a:endParaRPr lang="en-US" altLang="zh-CN" sz="2000" b="1" dirty="0" smtClean="0"/>
          </a:p>
        </p:txBody>
      </p: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5791200" y="2438400"/>
          <a:ext cx="3048000" cy="533400"/>
        </p:xfrm>
        <a:graphic>
          <a:graphicData uri="http://schemas.openxmlformats.org/drawingml/2006/table">
            <a:tbl>
              <a:tblPr/>
              <a:tblGrid>
                <a:gridCol w="659027"/>
                <a:gridCol w="2388973"/>
              </a:tblGrid>
              <a:tr h="533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latin typeface="Calibri"/>
                          <a:ea typeface="宋体"/>
                          <a:cs typeface="Times New Roman"/>
                        </a:rPr>
                        <a:t>R8</a:t>
                      </a:r>
                      <a:endParaRPr lang="zh-CN" sz="20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zh-CN" sz="2000" kern="100" dirty="0"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" name="矩形 15"/>
          <p:cNvSpPr/>
          <p:nvPr/>
        </p:nvSpPr>
        <p:spPr>
          <a:xfrm>
            <a:off x="3352800" y="3962400"/>
            <a:ext cx="55819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/>
              <a:t>情况</a:t>
            </a:r>
            <a:r>
              <a:rPr lang="en-US" sz="2000" b="1" dirty="0" smtClean="0"/>
              <a:t>1</a:t>
            </a:r>
            <a:r>
              <a:rPr lang="zh-CN" altLang="en-US" sz="2000" b="1" dirty="0" smtClean="0"/>
              <a:t>， 内存页</a:t>
            </a:r>
            <a:r>
              <a:rPr lang="en-US" sz="2000" b="1" dirty="0" err="1" smtClean="0"/>
              <a:t>logpage</a:t>
            </a:r>
            <a:r>
              <a:rPr lang="zh-CN" altLang="en-US" sz="2000" b="1" dirty="0" smtClean="0"/>
              <a:t>中有足够空间，存储</a:t>
            </a:r>
            <a:r>
              <a:rPr lang="en-US" sz="2000" b="1" dirty="0" smtClean="0"/>
              <a:t>R9</a:t>
            </a:r>
            <a:endParaRPr lang="zh-CN" altLang="en-US" sz="2000" dirty="0"/>
          </a:p>
        </p:txBody>
      </p:sp>
      <p:sp>
        <p:nvSpPr>
          <p:cNvPr id="17" name="矩形 16"/>
          <p:cNvSpPr/>
          <p:nvPr/>
        </p:nvSpPr>
        <p:spPr>
          <a:xfrm>
            <a:off x="3352800" y="4800600"/>
            <a:ext cx="59435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/>
              <a:t>情况</a:t>
            </a:r>
            <a:r>
              <a:rPr lang="en-US" sz="2000" b="1" dirty="0" smtClean="0"/>
              <a:t>2</a:t>
            </a:r>
            <a:r>
              <a:rPr lang="zh-CN" altLang="en-US" sz="2000" b="1" dirty="0" smtClean="0"/>
              <a:t>，内存页</a:t>
            </a:r>
            <a:r>
              <a:rPr lang="en-US" sz="2000" b="1" dirty="0" err="1" smtClean="0"/>
              <a:t>logpage</a:t>
            </a:r>
            <a:r>
              <a:rPr lang="zh-CN" altLang="en-US" sz="2000" b="1" dirty="0" smtClean="0"/>
              <a:t>中没有足够空间，存储</a:t>
            </a:r>
            <a:r>
              <a:rPr lang="en-US" sz="2000" b="1" dirty="0" smtClean="0"/>
              <a:t>R9</a:t>
            </a:r>
            <a:r>
              <a:rPr lang="zh-CN" altLang="en-US" sz="2000" b="1" dirty="0" smtClean="0"/>
              <a:t>。</a:t>
            </a:r>
            <a:endParaRPr lang="en-US" altLang="zh-CN" sz="2000" b="1" dirty="0" smtClean="0"/>
          </a:p>
          <a:p>
            <a:r>
              <a:rPr lang="zh-CN" altLang="en-US" sz="2000" b="1" dirty="0" smtClean="0"/>
              <a:t>          这时需要新分配一个内存页，存储</a:t>
            </a:r>
            <a:r>
              <a:rPr lang="en-US" sz="2000" b="1" dirty="0" smtClean="0"/>
              <a:t>R9</a:t>
            </a:r>
            <a:r>
              <a:rPr lang="zh-CN" altLang="en-US" sz="2000" b="1" dirty="0" smtClean="0"/>
              <a:t>。</a:t>
            </a:r>
            <a:endParaRPr lang="en-US" altLang="zh-CN" sz="2000" b="1" dirty="0" smtClean="0"/>
          </a:p>
          <a:p>
            <a:r>
              <a:rPr lang="zh-CN" altLang="en-US" sz="2000" b="1" dirty="0" smtClean="0"/>
              <a:t>        同时，日志文件追加一个新的磁盘快，</a:t>
            </a:r>
            <a:endParaRPr lang="en-US" altLang="zh-CN" sz="2000" b="1" dirty="0" smtClean="0"/>
          </a:p>
          <a:p>
            <a:r>
              <a:rPr lang="zh-CN" altLang="en-US" sz="2000" b="1" dirty="0" smtClean="0"/>
              <a:t>           将这个内存页的内容写入新的磁盘块中。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3929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2. </a:t>
            </a:r>
            <a:r>
              <a:rPr lang="zh-CN" altLang="en-US" dirty="0" smtClean="0"/>
              <a:t>实现日志管理器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具体的例子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一个日志文件，大约有</a:t>
            </a:r>
            <a:r>
              <a:rPr lang="en-US" dirty="0" smtClean="0"/>
              <a:t>35</a:t>
            </a:r>
            <a:r>
              <a:rPr lang="zh-CN" altLang="en-US" dirty="0" smtClean="0"/>
              <a:t>条日志记录信息，需要两个物理磁盘块进行存储。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如何实现对该日志文件的读、写管理？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16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36810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2. </a:t>
            </a:r>
            <a:r>
              <a:rPr lang="zh-CN" altLang="en-US" dirty="0" smtClean="0"/>
              <a:t>实现日志管理器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分析问题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17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0114" name="Object 2"/>
          <p:cNvGraphicFramePr>
            <a:graphicFrameLocks noChangeAspect="1"/>
          </p:cNvGraphicFramePr>
          <p:nvPr/>
        </p:nvGraphicFramePr>
        <p:xfrm>
          <a:off x="1524000" y="1676400"/>
          <a:ext cx="5642750" cy="472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66" name="Visio" r:id="rId3" imgW="6028589" imgH="5035071" progId="Visio.Drawing.11">
                  <p:embed/>
                </p:oleObj>
              </mc:Choice>
              <mc:Fallback>
                <p:oleObj name="Visio" r:id="rId3" imgW="6028589" imgH="5035071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1676400"/>
                        <a:ext cx="5642750" cy="4724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8196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2. </a:t>
            </a:r>
            <a:r>
              <a:rPr lang="zh-CN" altLang="en-US" dirty="0" smtClean="0"/>
              <a:t>实现日志管理器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分析问题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18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318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3187" name="Object 3"/>
          <p:cNvGraphicFramePr>
            <a:graphicFrameLocks noChangeAspect="1"/>
          </p:cNvGraphicFramePr>
          <p:nvPr/>
        </p:nvGraphicFramePr>
        <p:xfrm>
          <a:off x="1676400" y="1600200"/>
          <a:ext cx="5562600" cy="4657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090" name="Visio" r:id="rId3" imgW="6028589" imgH="5035071" progId="Visio.Drawing.11">
                  <p:embed/>
                </p:oleObj>
              </mc:Choice>
              <mc:Fallback>
                <p:oleObj name="Visio" r:id="rId3" imgW="6028589" imgH="5035071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1600200"/>
                        <a:ext cx="5562600" cy="465729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8529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2. </a:t>
            </a:r>
            <a:r>
              <a:rPr lang="zh-CN" altLang="en-US" dirty="0" smtClean="0"/>
              <a:t>实现日志管理器</a:t>
            </a:r>
            <a:r>
              <a:rPr lang="en-US" altLang="zh-CN" dirty="0" smtClean="0"/>
              <a:t>—</a:t>
            </a:r>
            <a:r>
              <a:rPr lang="zh-CN" altLang="en-US" dirty="0" smtClean="0"/>
              <a:t>解决问题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71600"/>
            <a:ext cx="8153400" cy="5181600"/>
          </a:xfrm>
        </p:spPr>
        <p:txBody>
          <a:bodyPr/>
          <a:lstStyle/>
          <a:p>
            <a:r>
              <a:rPr lang="zh-CN" altLang="en-US" dirty="0" smtClean="0"/>
              <a:t>算法大体步骤：</a:t>
            </a:r>
          </a:p>
          <a:p>
            <a:pPr>
              <a:buNone/>
            </a:pPr>
            <a:r>
              <a:rPr lang="en-US" sz="2400" dirty="0" smtClean="0"/>
              <a:t>1</a:t>
            </a:r>
            <a:r>
              <a:rPr lang="zh-CN" altLang="en-US" sz="2400" dirty="0" smtClean="0"/>
              <a:t>、从内存中分配一个内存页</a:t>
            </a:r>
            <a:r>
              <a:rPr lang="en-US" sz="2400" dirty="0" smtClean="0"/>
              <a:t>,logpage1</a:t>
            </a:r>
            <a:endParaRPr lang="zh-CN" altLang="en-US" sz="2400" dirty="0" smtClean="0"/>
          </a:p>
          <a:p>
            <a:pPr>
              <a:buNone/>
            </a:pPr>
            <a:r>
              <a:rPr lang="en-US" sz="2400" dirty="0" smtClean="0"/>
              <a:t>2</a:t>
            </a:r>
            <a:r>
              <a:rPr lang="zh-CN" altLang="en-US" sz="2400" dirty="0" smtClean="0"/>
              <a:t>、将日志文件的最后一磁盘块读入内存页，</a:t>
            </a:r>
            <a:r>
              <a:rPr lang="en-US" sz="2400" dirty="0" smtClean="0"/>
              <a:t>logpage1</a:t>
            </a:r>
            <a:endParaRPr lang="zh-CN" altLang="en-US" sz="2400" dirty="0" smtClean="0"/>
          </a:p>
          <a:p>
            <a:pPr>
              <a:buNone/>
            </a:pPr>
            <a:r>
              <a:rPr lang="en-US" sz="2400" dirty="0" smtClean="0"/>
              <a:t>3</a:t>
            </a:r>
            <a:r>
              <a:rPr lang="zh-CN" altLang="en-US" sz="2400" dirty="0" smtClean="0"/>
              <a:t>、当一个新的日志记录，</a:t>
            </a:r>
            <a:r>
              <a:rPr lang="en-US" altLang="zh-CN" sz="2400" dirty="0" smtClean="0"/>
              <a:t>r</a:t>
            </a:r>
            <a:r>
              <a:rPr lang="zh-CN" altLang="en-US" sz="2400" dirty="0" smtClean="0"/>
              <a:t>，被提交</a:t>
            </a:r>
          </a:p>
          <a:p>
            <a:pPr>
              <a:buNone/>
            </a:pPr>
            <a:r>
              <a:rPr lang="en-US" sz="2400" dirty="0" smtClean="0"/>
              <a:t>a</a:t>
            </a:r>
            <a:r>
              <a:rPr lang="zh-CN" altLang="en-US" sz="2400" dirty="0" smtClean="0"/>
              <a:t>）如果</a:t>
            </a:r>
            <a:r>
              <a:rPr lang="en-US" sz="2400" dirty="0" smtClean="0"/>
              <a:t>logpage1</a:t>
            </a:r>
            <a:r>
              <a:rPr lang="zh-CN" altLang="en-US" sz="2400" dirty="0" smtClean="0"/>
              <a:t>中有足够的空间，将日志记录</a:t>
            </a:r>
            <a:r>
              <a:rPr lang="en-US" sz="2400" dirty="0" smtClean="0"/>
              <a:t>r</a:t>
            </a:r>
            <a:r>
              <a:rPr lang="zh-CN" altLang="en-US" sz="2400" dirty="0" smtClean="0"/>
              <a:t>，写在</a:t>
            </a:r>
            <a:r>
              <a:rPr lang="en-US" sz="2400" dirty="0" smtClean="0"/>
              <a:t>logpage1</a:t>
            </a:r>
            <a:r>
              <a:rPr lang="zh-CN" altLang="en-US" sz="2400" dirty="0" smtClean="0"/>
              <a:t>中其他日志记录之后，然后</a:t>
            </a:r>
            <a:r>
              <a:rPr lang="en-US" altLang="zh-CN" sz="2400" dirty="0" smtClean="0"/>
              <a:t>logpage1</a:t>
            </a:r>
            <a:r>
              <a:rPr lang="zh-CN" altLang="en-US" sz="2400" dirty="0" smtClean="0"/>
              <a:t>的内容写回磁盘块（为了提高效率，可以延迟写）。</a:t>
            </a:r>
          </a:p>
          <a:p>
            <a:pPr>
              <a:buNone/>
            </a:pPr>
            <a:r>
              <a:rPr lang="en-US" sz="2400" dirty="0" smtClean="0"/>
              <a:t>b</a:t>
            </a:r>
            <a:r>
              <a:rPr lang="zh-CN" altLang="en-US" sz="2400" dirty="0" smtClean="0"/>
              <a:t>）如果</a:t>
            </a:r>
            <a:r>
              <a:rPr lang="en-US" sz="2400" dirty="0" smtClean="0"/>
              <a:t>logpage1</a:t>
            </a:r>
            <a:r>
              <a:rPr lang="zh-CN" altLang="en-US" sz="2400" dirty="0" smtClean="0"/>
              <a:t>中的空间不足以存放日志记录</a:t>
            </a:r>
            <a:r>
              <a:rPr lang="en-US" sz="2400" dirty="0" smtClean="0"/>
              <a:t>r</a:t>
            </a:r>
            <a:r>
              <a:rPr lang="zh-CN" altLang="en-US" sz="2400" dirty="0" smtClean="0"/>
              <a:t>，那么分配一个新的空的内存页面</a:t>
            </a:r>
            <a:r>
              <a:rPr lang="en-US" sz="2400" dirty="0" smtClean="0"/>
              <a:t>, logpage2</a:t>
            </a:r>
            <a:r>
              <a:rPr lang="zh-CN" altLang="en-US" sz="2400" dirty="0" smtClean="0"/>
              <a:t>。将日志记录</a:t>
            </a:r>
            <a:r>
              <a:rPr lang="en-US" sz="2400" dirty="0" smtClean="0"/>
              <a:t>r</a:t>
            </a:r>
            <a:r>
              <a:rPr lang="zh-CN" altLang="en-US" sz="2400" dirty="0" smtClean="0"/>
              <a:t>写入</a:t>
            </a:r>
            <a:r>
              <a:rPr lang="en-US" sz="2400" dirty="0" smtClean="0"/>
              <a:t>logpage2</a:t>
            </a:r>
            <a:r>
              <a:rPr lang="zh-CN" altLang="en-US" sz="2400" dirty="0" smtClean="0"/>
              <a:t>。同时，将</a:t>
            </a:r>
            <a:r>
              <a:rPr lang="en-US" sz="2400" dirty="0" smtClean="0"/>
              <a:t>logpage2</a:t>
            </a:r>
            <a:r>
              <a:rPr lang="zh-CN" altLang="en-US" sz="2400" dirty="0" smtClean="0"/>
              <a:t>的内容追加到日志文件末尾的一块新的磁盘块中。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19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3970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DBMS</a:t>
            </a:r>
            <a:r>
              <a:rPr lang="zh-CN" altLang="en-US" dirty="0" smtClean="0"/>
              <a:t>实现教程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教程背景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教程框架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2</a:t>
            </a:fld>
            <a:r>
              <a:rPr lang="en-US" altLang="zh-CN" smtClean="0"/>
              <a:t>/51</a:t>
            </a:r>
            <a:endParaRPr lang="en-US" altLang="zh-C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流程图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20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6257" name="Object 1"/>
          <p:cNvGraphicFramePr>
            <a:graphicFrameLocks noChangeAspect="1"/>
          </p:cNvGraphicFramePr>
          <p:nvPr/>
        </p:nvGraphicFramePr>
        <p:xfrm>
          <a:off x="762000" y="1295400"/>
          <a:ext cx="7596494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14" name="Visio" r:id="rId3" imgW="5321884" imgH="3739390" progId="Visio.Drawing.11">
                  <p:embed/>
                </p:oleObj>
              </mc:Choice>
              <mc:Fallback>
                <p:oleObj name="Visio" r:id="rId3" imgW="5321884" imgH="373939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295400"/>
                        <a:ext cx="7596494" cy="5334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454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21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sp>
        <p:nvSpPr>
          <p:cNvPr id="9830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98305" name="Object 1"/>
          <p:cNvGraphicFramePr>
            <a:graphicFrameLocks noChangeAspect="1"/>
          </p:cNvGraphicFramePr>
          <p:nvPr/>
        </p:nvGraphicFramePr>
        <p:xfrm>
          <a:off x="914400" y="-1"/>
          <a:ext cx="6629400" cy="68687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38" name="Visio" r:id="rId3" imgW="7020352" imgH="7273900" progId="Visio.Drawing.11">
                  <p:embed/>
                </p:oleObj>
              </mc:Choice>
              <mc:Fallback>
                <p:oleObj name="Visio" r:id="rId3" imgW="7020352" imgH="727390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-1"/>
                        <a:ext cx="6629400" cy="686872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957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zh-CN" dirty="0" smtClean="0"/>
              <a:t>2. </a:t>
            </a:r>
            <a:r>
              <a:rPr lang="zh-CN" altLang="en-US" dirty="0" smtClean="0"/>
              <a:t>程序结果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22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sp>
        <p:nvSpPr>
          <p:cNvPr id="99329" name="Rectangle 1"/>
          <p:cNvSpPr>
            <a:spLocks noChangeArrowheads="1"/>
          </p:cNvSpPr>
          <p:nvPr/>
        </p:nvSpPr>
        <p:spPr bwMode="auto">
          <a:xfrm>
            <a:off x="838200" y="990600"/>
            <a:ext cx="8153400" cy="594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Creating records: 1 2 3 4 5 6 7 8 9 10 11 12 13 14 15 16 17 18 19 20 21 22 23 24 25 26 27 28 29 30 31 32 33 34 35 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The log file now has these records: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35,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34,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33,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32,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31,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30,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29,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28,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27,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26,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25,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24,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23,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22,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21,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=1]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20,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19,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18,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17,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16,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15,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14,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13,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12,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11,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10,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9,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8,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7,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6,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5,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4,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3,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2,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[record 1, </a:t>
            </a:r>
            <a:r>
              <a:rPr kumimoji="0" lang="zh-CN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块号</a:t>
            </a:r>
            <a:r>
              <a:rPr kumimoji="0" lang="en-US" altLang="zh-CN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itchFamily="49" charset="0"/>
                <a:ea typeface="宋体" pitchFamily="2" charset="-122"/>
                <a:cs typeface="Consolas" pitchFamily="49" charset="0"/>
              </a:rPr>
              <a:t>=0]</a:t>
            </a:r>
            <a:endParaRPr kumimoji="0" lang="en-US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899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zh-CN" dirty="0" smtClean="0"/>
              <a:t>2. </a:t>
            </a:r>
            <a:r>
              <a:rPr lang="zh-CN" altLang="en-US" dirty="0" smtClean="0"/>
              <a:t>备注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76400"/>
            <a:ext cx="8153400" cy="1371600"/>
          </a:xfrm>
        </p:spPr>
        <p:txBody>
          <a:bodyPr/>
          <a:lstStyle/>
          <a:p>
            <a:r>
              <a:rPr lang="zh-CN" altLang="en-US" dirty="0" smtClean="0"/>
              <a:t>该实验主要使用</a:t>
            </a:r>
            <a:r>
              <a:rPr lang="en-US" dirty="0" err="1" smtClean="0"/>
              <a:t>LogMgr</a:t>
            </a:r>
            <a:r>
              <a:rPr lang="zh-CN" altLang="en-US" dirty="0" smtClean="0"/>
              <a:t>类</a:t>
            </a:r>
          </a:p>
          <a:p>
            <a:pPr>
              <a:buNone/>
            </a:pPr>
            <a:r>
              <a:rPr lang="en-US" b="1" i="1" dirty="0" smtClean="0"/>
              <a:t> 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23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pic>
        <p:nvPicPr>
          <p:cNvPr id="101377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3276600"/>
            <a:ext cx="8120933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72889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作业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看懂代码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复现代码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自我实现（选做）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24</a:t>
            </a:fld>
            <a:r>
              <a:rPr lang="en-US" altLang="zh-CN" smtClean="0"/>
              <a:t>/51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小结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日志管理器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25</a:t>
            </a:fld>
            <a:r>
              <a:rPr lang="en-US" altLang="zh-CN" smtClean="0"/>
              <a:t>/51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90600" y="2286000"/>
            <a:ext cx="7315200" cy="2209800"/>
          </a:xfrm>
        </p:spPr>
        <p:txBody>
          <a:bodyPr/>
          <a:lstStyle/>
          <a:p>
            <a:pPr algn="ctr">
              <a:buNone/>
            </a:pPr>
            <a:r>
              <a:rPr lang="zh-CN" altLang="en-US" sz="6000" dirty="0" smtClean="0"/>
              <a:t>谢谢！</a:t>
            </a:r>
            <a:endParaRPr lang="zh-CN" altLang="en-US" sz="60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26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二、教程框架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19200"/>
            <a:ext cx="8458200" cy="5410200"/>
          </a:xfrm>
        </p:spPr>
        <p:txBody>
          <a:bodyPr/>
          <a:lstStyle/>
          <a:p>
            <a:r>
              <a:rPr lang="zh-CN" altLang="en-US" sz="2400" dirty="0" smtClean="0"/>
              <a:t>实验</a:t>
            </a:r>
            <a:r>
              <a:rPr lang="en-US" sz="2400" dirty="0" smtClean="0"/>
              <a:t>0. </a:t>
            </a:r>
            <a:r>
              <a:rPr lang="zh-CN" altLang="en-US" sz="2400" dirty="0" smtClean="0"/>
              <a:t> 环境配置</a:t>
            </a:r>
          </a:p>
          <a:p>
            <a:r>
              <a:rPr lang="zh-CN" altLang="en-US" sz="2400" dirty="0" smtClean="0"/>
              <a:t>实验</a:t>
            </a:r>
            <a:r>
              <a:rPr lang="en-US" sz="2400" dirty="0" smtClean="0"/>
              <a:t>1. </a:t>
            </a:r>
            <a:r>
              <a:rPr lang="zh-CN" altLang="en-US" sz="2400" dirty="0" smtClean="0"/>
              <a:t> 磁盘及文件管理</a:t>
            </a:r>
          </a:p>
          <a:p>
            <a:r>
              <a:rPr lang="zh-CN" altLang="en-US" sz="2400" dirty="0" smtClean="0"/>
              <a:t>实验</a:t>
            </a:r>
            <a:r>
              <a:rPr lang="en-US" sz="2400" dirty="0" smtClean="0"/>
              <a:t>2. </a:t>
            </a:r>
            <a:r>
              <a:rPr lang="zh-CN" altLang="en-US" sz="2400" dirty="0" smtClean="0"/>
              <a:t>内存管理</a:t>
            </a:r>
            <a:r>
              <a:rPr lang="en-US" altLang="zh-CN" sz="2400" dirty="0" smtClean="0"/>
              <a:t>——</a:t>
            </a:r>
            <a:r>
              <a:rPr lang="zh-CN" altLang="en-US" sz="2400" dirty="0" smtClean="0"/>
              <a:t>日志管理器</a:t>
            </a:r>
            <a:endParaRPr lang="en-US" altLang="zh-CN" sz="2400" dirty="0" smtClean="0"/>
          </a:p>
          <a:p>
            <a:r>
              <a:rPr lang="zh-CN" altLang="en-US" sz="2400" dirty="0" smtClean="0"/>
              <a:t>实验</a:t>
            </a:r>
            <a:r>
              <a:rPr lang="en-US" sz="2400" dirty="0" smtClean="0"/>
              <a:t>3. </a:t>
            </a:r>
            <a:r>
              <a:rPr lang="zh-CN" altLang="en-US" sz="2400" dirty="0" smtClean="0"/>
              <a:t>内存管理</a:t>
            </a:r>
            <a:r>
              <a:rPr lang="en-US" altLang="zh-CN" sz="2400" dirty="0" smtClean="0"/>
              <a:t>——</a:t>
            </a:r>
            <a:r>
              <a:rPr lang="zh-CN" altLang="en-US" sz="2400" dirty="0" smtClean="0"/>
              <a:t>缓冲区管理器</a:t>
            </a:r>
          </a:p>
          <a:p>
            <a:r>
              <a:rPr lang="zh-CN" altLang="en-US" sz="2400" dirty="0" smtClean="0"/>
              <a:t>实验</a:t>
            </a:r>
            <a:r>
              <a:rPr lang="en-US" sz="2400" dirty="0" smtClean="0"/>
              <a:t>4. </a:t>
            </a:r>
            <a:r>
              <a:rPr lang="zh-CN" altLang="en-US" sz="2400" dirty="0" smtClean="0"/>
              <a:t>事务管理</a:t>
            </a:r>
          </a:p>
          <a:p>
            <a:r>
              <a:rPr lang="zh-CN" altLang="en-US" sz="2400" dirty="0" smtClean="0"/>
              <a:t>实验</a:t>
            </a:r>
            <a:r>
              <a:rPr lang="en-US" sz="2400" dirty="0" smtClean="0"/>
              <a:t>5. </a:t>
            </a:r>
            <a:r>
              <a:rPr lang="zh-CN" altLang="en-US" sz="2400" dirty="0" smtClean="0"/>
              <a:t>记录管理</a:t>
            </a:r>
          </a:p>
          <a:p>
            <a:r>
              <a:rPr lang="zh-CN" altLang="en-US" sz="2400" dirty="0" smtClean="0"/>
              <a:t>实验</a:t>
            </a:r>
            <a:r>
              <a:rPr lang="en-US" sz="2400" dirty="0" smtClean="0"/>
              <a:t>6. </a:t>
            </a:r>
            <a:r>
              <a:rPr lang="zh-CN" altLang="en-US" sz="2400" dirty="0" smtClean="0"/>
              <a:t>元数据管理</a:t>
            </a:r>
          </a:p>
          <a:p>
            <a:r>
              <a:rPr lang="zh-CN" altLang="en-US" sz="2400" dirty="0" smtClean="0"/>
              <a:t>实验</a:t>
            </a:r>
            <a:r>
              <a:rPr lang="en-US" sz="2400" dirty="0" smtClean="0"/>
              <a:t>7.</a:t>
            </a:r>
            <a:r>
              <a:rPr lang="zh-CN" altLang="en-US" sz="2400" dirty="0" smtClean="0"/>
              <a:t> 查询过程管理</a:t>
            </a:r>
          </a:p>
          <a:p>
            <a:r>
              <a:rPr lang="zh-CN" altLang="en-US" sz="2400" dirty="0" smtClean="0"/>
              <a:t>实验</a:t>
            </a:r>
            <a:r>
              <a:rPr lang="en-US" sz="2400" dirty="0" smtClean="0"/>
              <a:t>8. </a:t>
            </a:r>
            <a:r>
              <a:rPr lang="zh-CN" altLang="en-US" sz="2400" dirty="0" smtClean="0"/>
              <a:t>查询解析管理</a:t>
            </a:r>
          </a:p>
          <a:p>
            <a:r>
              <a:rPr lang="zh-CN" altLang="en-US" sz="2400" dirty="0" smtClean="0"/>
              <a:t>实验</a:t>
            </a:r>
            <a:r>
              <a:rPr lang="en-US" sz="2400" dirty="0" smtClean="0"/>
              <a:t>9. </a:t>
            </a:r>
            <a:r>
              <a:rPr lang="zh-CN" altLang="en-US" sz="2400" dirty="0" smtClean="0"/>
              <a:t>查询计划管理</a:t>
            </a:r>
          </a:p>
          <a:p>
            <a:r>
              <a:rPr lang="zh-CN" altLang="en-US" sz="2400" dirty="0" smtClean="0"/>
              <a:t>实验</a:t>
            </a:r>
            <a:r>
              <a:rPr lang="en-US" sz="2400" dirty="0" smtClean="0"/>
              <a:t>10. </a:t>
            </a:r>
            <a:r>
              <a:rPr lang="zh-CN" altLang="en-US" sz="2400" dirty="0" smtClean="0"/>
              <a:t>索引管理</a:t>
            </a:r>
          </a:p>
          <a:p>
            <a:r>
              <a:rPr lang="zh-CN" altLang="en-US" sz="2400" dirty="0" smtClean="0"/>
              <a:t>实验</a:t>
            </a:r>
            <a:r>
              <a:rPr lang="en-US" sz="2400" dirty="0" smtClean="0"/>
              <a:t>11. </a:t>
            </a:r>
            <a:r>
              <a:rPr lang="zh-CN" altLang="en-US" sz="2400" dirty="0" smtClean="0"/>
              <a:t>查询优化管理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3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1. </a:t>
            </a:r>
            <a:r>
              <a:rPr lang="zh-CN" altLang="en-US" dirty="0" smtClean="0"/>
              <a:t>磁盘及文件管理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提出问题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分析问题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解决问题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4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1. </a:t>
            </a:r>
            <a:r>
              <a:rPr lang="zh-CN" altLang="en-US" dirty="0" smtClean="0"/>
              <a:t>磁盘及文件管理</a:t>
            </a:r>
            <a:r>
              <a:rPr lang="en-US" altLang="zh-CN" dirty="0" smtClean="0"/>
              <a:t>— </a:t>
            </a:r>
            <a:r>
              <a:rPr lang="zh-CN" altLang="en-US" dirty="0" smtClean="0"/>
              <a:t>提出问题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1000" y="1295400"/>
            <a:ext cx="8153400" cy="16764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提出问题</a:t>
            </a:r>
            <a:endParaRPr lang="en-US" altLang="zh-CN" dirty="0" smtClean="0"/>
          </a:p>
          <a:p>
            <a:pPr>
              <a:lnSpc>
                <a:spcPct val="150000"/>
              </a:lnSpc>
              <a:buNone/>
            </a:pPr>
            <a:r>
              <a:rPr lang="zh-CN" altLang="en-US" dirty="0" smtClean="0"/>
              <a:t>   数据库如何被存储在物理磁盘上？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5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graphicFrame>
        <p:nvGraphicFramePr>
          <p:cNvPr id="82946" name="Object 2"/>
          <p:cNvGraphicFramePr>
            <a:graphicFrameLocks noChangeAspect="1"/>
          </p:cNvGraphicFramePr>
          <p:nvPr/>
        </p:nvGraphicFramePr>
        <p:xfrm>
          <a:off x="2209800" y="2814637"/>
          <a:ext cx="4588525" cy="3967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47" name="Visio" r:id="rId3" imgW="3659049" imgH="3162002" progId="Visio.Drawing.11">
                  <p:embed/>
                </p:oleObj>
              </mc:Choice>
              <mc:Fallback>
                <p:oleObj name="Visio" r:id="rId3" imgW="3659049" imgH="3162002" progId="Visio.Drawing.11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9800" y="2814637"/>
                        <a:ext cx="4588525" cy="39671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82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1. </a:t>
            </a:r>
            <a:r>
              <a:rPr lang="zh-CN" altLang="en-US" dirty="0" smtClean="0"/>
              <a:t>磁盘及文件管理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分析问题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数据库是以文件的形式存储数据。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Microsoft Access </a:t>
            </a:r>
            <a:r>
              <a:rPr lang="zh-CN" altLang="en-US" dirty="0" smtClean="0"/>
              <a:t>将所有数据都存放在一个</a:t>
            </a:r>
            <a:r>
              <a:rPr lang="en-US" dirty="0" smtClean="0"/>
              <a:t> .</a:t>
            </a:r>
            <a:r>
              <a:rPr lang="en-US" dirty="0" err="1" smtClean="0"/>
              <a:t>mdb</a:t>
            </a:r>
            <a:r>
              <a:rPr lang="zh-CN" altLang="en-US" dirty="0" smtClean="0"/>
              <a:t>文件中。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Oracle, </a:t>
            </a:r>
            <a:r>
              <a:rPr lang="en-US" dirty="0" err="1" smtClean="0"/>
              <a:t>SQLServer</a:t>
            </a:r>
            <a:r>
              <a:rPr lang="zh-CN" altLang="en-US" dirty="0" smtClean="0"/>
              <a:t>等利用多个文件存储数据库。</a:t>
            </a:r>
          </a:p>
          <a:p>
            <a:pPr>
              <a:buNone/>
            </a:pPr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6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1. </a:t>
            </a:r>
            <a:r>
              <a:rPr lang="zh-CN" altLang="en-US" dirty="0" smtClean="0"/>
              <a:t>磁盘及文件管理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分析问题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7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graphicFrame>
        <p:nvGraphicFramePr>
          <p:cNvPr id="83970" name="Object 2"/>
          <p:cNvGraphicFramePr>
            <a:graphicFrameLocks noChangeAspect="1"/>
          </p:cNvGraphicFramePr>
          <p:nvPr/>
        </p:nvGraphicFramePr>
        <p:xfrm>
          <a:off x="304800" y="1295400"/>
          <a:ext cx="5029200" cy="434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2" name="Visio" r:id="rId3" imgW="3659049" imgH="3162002" progId="Visio.Drawing.11">
                  <p:embed/>
                </p:oleObj>
              </mc:Choice>
              <mc:Fallback>
                <p:oleObj name="Visio" r:id="rId3" imgW="3659049" imgH="3162002" progId="Visio.Drawing.11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1295400"/>
                        <a:ext cx="5029200" cy="43481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组合 5"/>
          <p:cNvGrpSpPr/>
          <p:nvPr/>
        </p:nvGrpSpPr>
        <p:grpSpPr>
          <a:xfrm>
            <a:off x="1066800" y="1676400"/>
            <a:ext cx="7603908" cy="3886200"/>
            <a:chOff x="609600" y="1600200"/>
            <a:chExt cx="7603908" cy="3886200"/>
          </a:xfrm>
        </p:grpSpPr>
        <p:graphicFrame>
          <p:nvGraphicFramePr>
            <p:cNvPr id="7" name="Object 2"/>
            <p:cNvGraphicFramePr>
              <a:graphicFrameLocks noChangeAspect="1"/>
            </p:cNvGraphicFramePr>
            <p:nvPr/>
          </p:nvGraphicFramePr>
          <p:xfrm>
            <a:off x="3429000" y="1600200"/>
            <a:ext cx="1981200" cy="15034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3973" name="Visio" r:id="rId5" imgW="1345925" imgH="1023858" progId="Visio.Drawing.11">
                    <p:embed/>
                  </p:oleObj>
                </mc:Choice>
                <mc:Fallback>
                  <p:oleObj name="Visio" r:id="rId5" imgW="1345925" imgH="1023858" progId="Visio.Drawing.11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29000" y="1600200"/>
                          <a:ext cx="1981200" cy="150346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8" name="图片 16" descr="5PZKQQS@[KOT7ZQV94SE28X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609600" y="3276600"/>
              <a:ext cx="7603908" cy="2209800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839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39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1. </a:t>
            </a:r>
            <a:r>
              <a:rPr lang="zh-CN" altLang="en-US" dirty="0" smtClean="0"/>
              <a:t>磁盘及文件管理</a:t>
            </a:r>
            <a:r>
              <a:rPr lang="en-US" altLang="zh-CN" dirty="0" smtClean="0"/>
              <a:t>—</a:t>
            </a:r>
            <a:r>
              <a:rPr lang="zh-CN" altLang="en-US" dirty="0" smtClean="0"/>
              <a:t>分析问题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8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sp>
        <p:nvSpPr>
          <p:cNvPr id="8601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6017" name="Object 1"/>
          <p:cNvGraphicFramePr>
            <a:graphicFrameLocks noChangeAspect="1"/>
          </p:cNvGraphicFramePr>
          <p:nvPr/>
        </p:nvGraphicFramePr>
        <p:xfrm>
          <a:off x="381000" y="1371600"/>
          <a:ext cx="7632054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18" name="Visio" r:id="rId3" imgW="7126709" imgH="4555129" progId="Visio.Drawing.11">
                  <p:embed/>
                </p:oleObj>
              </mc:Choice>
              <mc:Fallback>
                <p:oleObj name="Visio" r:id="rId3" imgW="7126709" imgH="4555129" progId="Visio.Drawing.11">
                  <p:embed/>
                  <p:pic>
                    <p:nvPicPr>
                      <p:cNvPr id="0" name="Picture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371600"/>
                        <a:ext cx="7632054" cy="4876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实验</a:t>
            </a:r>
            <a:r>
              <a:rPr lang="en-US" altLang="en-US" dirty="0" smtClean="0"/>
              <a:t>1. </a:t>
            </a:r>
            <a:r>
              <a:rPr lang="zh-CN" altLang="en-US" dirty="0" smtClean="0"/>
              <a:t>磁盘及文件管理</a:t>
            </a:r>
            <a:r>
              <a:rPr lang="en-US" altLang="zh-CN" dirty="0" smtClean="0"/>
              <a:t>—</a:t>
            </a:r>
            <a:r>
              <a:rPr lang="zh-CN" altLang="en-US" dirty="0" smtClean="0"/>
              <a:t>解决问题</a:t>
            </a:r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9C00CF-FF22-46D3-AA98-2A3D0C1263A3}" type="slidenum">
              <a:rPr lang="zh-CN" altLang="en-US" smtClean="0"/>
              <a:pPr/>
              <a:t>9</a:t>
            </a:fld>
            <a:r>
              <a:rPr lang="en-US" altLang="zh-CN" dirty="0" smtClean="0"/>
              <a:t>/51</a:t>
            </a:r>
            <a:endParaRPr lang="en-US" altLang="zh-CN" dirty="0"/>
          </a:p>
        </p:txBody>
      </p:sp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7041" name="Object 1"/>
          <p:cNvGraphicFramePr>
            <a:graphicFrameLocks noChangeAspect="1"/>
          </p:cNvGraphicFramePr>
          <p:nvPr/>
        </p:nvGraphicFramePr>
        <p:xfrm>
          <a:off x="2349795" y="1219200"/>
          <a:ext cx="1384005" cy="5410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4" name="Visio" r:id="rId3" imgW="943713" imgH="3684593" progId="Visio.Drawing.11">
                  <p:embed/>
                </p:oleObj>
              </mc:Choice>
              <mc:Fallback>
                <p:oleObj name="Visio" r:id="rId3" imgW="943713" imgH="3684593" progId="Visio.Drawing.11">
                  <p:embed/>
                  <p:pic>
                    <p:nvPicPr>
                      <p:cNvPr id="0" name="Picture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9795" y="1219200"/>
                        <a:ext cx="1384005" cy="541019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04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7043" name="Object 3"/>
          <p:cNvGraphicFramePr>
            <a:graphicFrameLocks noChangeAspect="1"/>
          </p:cNvGraphicFramePr>
          <p:nvPr/>
        </p:nvGraphicFramePr>
        <p:xfrm>
          <a:off x="5257800" y="1295399"/>
          <a:ext cx="1752600" cy="54260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5" name="Visio" r:id="rId5" imgW="1196108" imgH="3684593" progId="Visio.Drawing.11">
                  <p:embed/>
                </p:oleObj>
              </mc:Choice>
              <mc:Fallback>
                <p:oleObj name="Visio" r:id="rId5" imgW="1196108" imgH="3684593" progId="Visio.Drawing.11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57800" y="1295399"/>
                        <a:ext cx="1752600" cy="542604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70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70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oogle adwords">
  <a:themeElements>
    <a:clrScheme name="google adword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google adwords">
      <a:majorFont>
        <a:latin typeface="Arial"/>
        <a:ea typeface="Lucida Sans Unicode"/>
        <a:cs typeface="Lucida Sans Unicode"/>
      </a:majorFont>
      <a:minorFont>
        <a:latin typeface="Arial"/>
        <a:ea typeface="Lucida Sans Unicode"/>
        <a:cs typeface="Lucida Sans Unicod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google adword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oogle adword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oogle adword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oogle adword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oogle adword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oogle adword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oogle adword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oogle adword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oogle adword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oogle adword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oogle adword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oogle adword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Google PowerPoint Template</Template>
  <TotalTime>4436</TotalTime>
  <Words>1178</Words>
  <Application>Microsoft Office PowerPoint</Application>
  <PresentationFormat>全屏显示(4:3)</PresentationFormat>
  <Paragraphs>177</Paragraphs>
  <Slides>26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宋体</vt:lpstr>
      <vt:lpstr>Arial</vt:lpstr>
      <vt:lpstr>Calibri</vt:lpstr>
      <vt:lpstr>Consolas</vt:lpstr>
      <vt:lpstr>Lucida Sans</vt:lpstr>
      <vt:lpstr>Lucida Sans Unicode</vt:lpstr>
      <vt:lpstr>Times New Roman</vt:lpstr>
      <vt:lpstr>google adwords</vt:lpstr>
      <vt:lpstr>Image</vt:lpstr>
      <vt:lpstr>Visio</vt:lpstr>
      <vt:lpstr>数据库实用技术</vt:lpstr>
      <vt:lpstr>DBMS实现教程</vt:lpstr>
      <vt:lpstr>二、教程框架</vt:lpstr>
      <vt:lpstr>实验1. 磁盘及文件管理</vt:lpstr>
      <vt:lpstr>实验1. 磁盘及文件管理— 提出问题</vt:lpstr>
      <vt:lpstr>实验1. 磁盘及文件管理—分析问题</vt:lpstr>
      <vt:lpstr>实验1. 磁盘及文件管理—分析问题</vt:lpstr>
      <vt:lpstr>实验1. 磁盘及文件管理—分析问题</vt:lpstr>
      <vt:lpstr>实验1. 磁盘及文件管理—解决问题</vt:lpstr>
      <vt:lpstr>实验1. 磁盘及文件管理</vt:lpstr>
      <vt:lpstr>实验1. 磁盘及文件管理</vt:lpstr>
      <vt:lpstr>实验1.磁盘及文件管理—备注</vt:lpstr>
      <vt:lpstr>实验2. 内存管理—日志管理器</vt:lpstr>
      <vt:lpstr>实验2. 实现日志管理器—提出问题</vt:lpstr>
      <vt:lpstr>举例</vt:lpstr>
      <vt:lpstr>实验2. 实现日志管理器—具体的例子</vt:lpstr>
      <vt:lpstr>实验2. 实现日志管理器—分析问题</vt:lpstr>
      <vt:lpstr>实验2. 实现日志管理器—分析问题</vt:lpstr>
      <vt:lpstr>实验2. 实现日志管理器—解决问题</vt:lpstr>
      <vt:lpstr>流程图</vt:lpstr>
      <vt:lpstr>PowerPoint 演示文稿</vt:lpstr>
      <vt:lpstr>实验2. 程序结果</vt:lpstr>
      <vt:lpstr>实验2. 备注</vt:lpstr>
      <vt:lpstr>作业</vt:lpstr>
      <vt:lpstr>小结</vt:lpstr>
      <vt:lpstr>PowerPoint 演示文稿</vt:lpstr>
    </vt:vector>
  </TitlesOfParts>
  <Company>Google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Web-scale Data Integration: You can only afford to Pay As You Go</dc:title>
  <dc:creator>Google Employee</dc:creator>
  <cp:lastModifiedBy>asus</cp:lastModifiedBy>
  <cp:revision>596</cp:revision>
  <dcterms:created xsi:type="dcterms:W3CDTF">2007-01-01T22:59:53Z</dcterms:created>
  <dcterms:modified xsi:type="dcterms:W3CDTF">2020-09-23T01:34:13Z</dcterms:modified>
</cp:coreProperties>
</file>

<file path=docProps/thumbnail.jpeg>
</file>